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Nuni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italic.fntdata"/><Relationship Id="rId14" Type="http://schemas.openxmlformats.org/officeDocument/2006/relationships/font" Target="fonts/Nunito-bold.fntdata"/><Relationship Id="rId16"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d0de365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d0de365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d0de365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d0de365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d0de365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d0de365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d0de3658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d0de365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d0de3658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d0de365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d0de3658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d0de365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gif"/><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2.jpg"/><Relationship Id="rId5"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3.png"/><Relationship Id="rId13" Type="http://schemas.openxmlformats.org/officeDocument/2006/relationships/image" Target="../media/image21.gif"/><Relationship Id="rId12"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22.gif"/><Relationship Id="rId9" Type="http://schemas.openxmlformats.org/officeDocument/2006/relationships/image" Target="../media/image2.png"/><Relationship Id="rId14" Type="http://schemas.openxmlformats.org/officeDocument/2006/relationships/image" Target="../media/image14.png"/><Relationship Id="rId5" Type="http://schemas.openxmlformats.org/officeDocument/2006/relationships/image" Target="../media/image18.jpg"/><Relationship Id="rId6" Type="http://schemas.openxmlformats.org/officeDocument/2006/relationships/image" Target="../media/image7.jpg"/><Relationship Id="rId7" Type="http://schemas.openxmlformats.org/officeDocument/2006/relationships/image" Target="../media/image4.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Voronoi </a:t>
            </a:r>
            <a:r>
              <a:rPr lang="en"/>
              <a:t>Tessellations</a:t>
            </a:r>
            <a:r>
              <a:rPr lang="en"/>
              <a:t> in Augmented Reality</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216575" y="301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Context</a:t>
            </a:r>
            <a:endParaRPr/>
          </a:p>
        </p:txBody>
      </p:sp>
      <p:pic>
        <p:nvPicPr>
          <p:cNvPr id="135" name="Google Shape;135;p14"/>
          <p:cNvPicPr preferRelativeResize="0"/>
          <p:nvPr/>
        </p:nvPicPr>
        <p:blipFill>
          <a:blip r:embed="rId3">
            <a:alphaModFix/>
          </a:blip>
          <a:stretch>
            <a:fillRect/>
          </a:stretch>
        </p:blipFill>
        <p:spPr>
          <a:xfrm>
            <a:off x="6355025" y="301750"/>
            <a:ext cx="2565375" cy="2565375"/>
          </a:xfrm>
          <a:prstGeom prst="rect">
            <a:avLst/>
          </a:prstGeom>
          <a:noFill/>
          <a:ln>
            <a:noFill/>
          </a:ln>
        </p:spPr>
      </p:pic>
      <p:sp>
        <p:nvSpPr>
          <p:cNvPr id="136" name="Google Shape;136;p14"/>
          <p:cNvSpPr txBox="1"/>
          <p:nvPr>
            <p:ph idx="1" type="body"/>
          </p:nvPr>
        </p:nvSpPr>
        <p:spPr>
          <a:xfrm>
            <a:off x="291875" y="847450"/>
            <a:ext cx="6063300" cy="25653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Our Client, University of Bristol’s School of Mathematic, has requested an app that will allow for the Fry building’s Voronoi </a:t>
            </a:r>
            <a:r>
              <a:rPr lang="en"/>
              <a:t>tessellation</a:t>
            </a:r>
            <a:r>
              <a:rPr lang="en"/>
              <a:t> sculpture to be visualised in 3D.</a:t>
            </a:r>
            <a:endParaRPr/>
          </a:p>
          <a:p>
            <a:pPr indent="-311150" lvl="0" marL="457200" rtl="0" algn="l">
              <a:spcBef>
                <a:spcPts val="0"/>
              </a:spcBef>
              <a:spcAft>
                <a:spcPts val="0"/>
              </a:spcAft>
              <a:buSzPts val="1300"/>
              <a:buChar char="●"/>
            </a:pPr>
            <a:r>
              <a:rPr lang="en"/>
              <a:t>A Voronoi tessellation is a diagram in n-dimensional Euclidean space which is divided into a set of areas in n-dimensions. A Voronoi diagram is built based upon a set of points in the space, known as the ‘seed’ or ‘generator’.</a:t>
            </a:r>
            <a:endParaRPr/>
          </a:p>
          <a:p>
            <a:pPr indent="-311150" lvl="0" marL="457200" rtl="0" algn="l">
              <a:spcBef>
                <a:spcPts val="0"/>
              </a:spcBef>
              <a:spcAft>
                <a:spcPts val="0"/>
              </a:spcAft>
              <a:buSzPts val="1300"/>
              <a:buChar char="●"/>
            </a:pPr>
            <a:r>
              <a:rPr lang="en"/>
              <a:t>For each point x, there is exactly one corresponding area, which is defined by the set of all points closer to x than any other in the seed.</a:t>
            </a:r>
            <a:endParaRPr/>
          </a:p>
          <a:p>
            <a:pPr indent="-311150" lvl="0" marL="457200" rtl="0" algn="l">
              <a:spcBef>
                <a:spcPts val="0"/>
              </a:spcBef>
              <a:spcAft>
                <a:spcPts val="0"/>
              </a:spcAft>
              <a:buSzPts val="1300"/>
              <a:buChar char="●"/>
            </a:pPr>
            <a:r>
              <a:rPr lang="en"/>
              <a:t>The example shown represents the diagrams in 2D space, where each point can be drawn, and then around each point a circle grows at the same rate, where the area of the space is coloured based on the first circle to reach each blank area.</a:t>
            </a:r>
            <a:endParaRPr/>
          </a:p>
        </p:txBody>
      </p:sp>
      <p:sp>
        <p:nvSpPr>
          <p:cNvPr id="137" name="Google Shape;137;p14"/>
          <p:cNvSpPr txBox="1"/>
          <p:nvPr/>
        </p:nvSpPr>
        <p:spPr>
          <a:xfrm>
            <a:off x="3798500" y="3120550"/>
            <a:ext cx="5121900" cy="1765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Voronoi diagrams can be observed in bubbles closely packed together, which exhibit loosely similar behaviour to the growing circles example.</a:t>
            </a:r>
            <a:endParaRPr sz="1300">
              <a:solidFill>
                <a:schemeClr val="dk2"/>
              </a:solidFill>
              <a:latin typeface="Calibri"/>
              <a:ea typeface="Calibri"/>
              <a:cs typeface="Calibri"/>
              <a:sym typeface="Calibri"/>
            </a:endParaRPr>
          </a:p>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Translating a Voronoi diagram between dimensions is relatively simple, as for all euclidean diagrams, an n-1 dimensional ‘slice’ can be created when n &gt; 2 by defining one dimensional value to be a constant and recording only the diagram at that point.</a:t>
            </a:r>
            <a:endParaRPr>
              <a:latin typeface="Calibri"/>
              <a:ea typeface="Calibri"/>
              <a:cs typeface="Calibri"/>
              <a:sym typeface="Calibri"/>
            </a:endParaRPr>
          </a:p>
        </p:txBody>
      </p:sp>
      <p:pic>
        <p:nvPicPr>
          <p:cNvPr id="138" name="Google Shape;138;p14"/>
          <p:cNvPicPr preferRelativeResize="0"/>
          <p:nvPr/>
        </p:nvPicPr>
        <p:blipFill rotWithShape="1">
          <a:blip r:embed="rId4">
            <a:alphaModFix/>
          </a:blip>
          <a:srcRect b="20917" l="0" r="0" t="29206"/>
          <a:stretch/>
        </p:blipFill>
        <p:spPr>
          <a:xfrm>
            <a:off x="901300" y="3327565"/>
            <a:ext cx="2156471" cy="1502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248850" y="232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Opportunity/Problem</a:t>
            </a:r>
            <a:endParaRPr/>
          </a:p>
        </p:txBody>
      </p:sp>
      <p:sp>
        <p:nvSpPr>
          <p:cNvPr id="144" name="Google Shape;144;p15"/>
          <p:cNvSpPr txBox="1"/>
          <p:nvPr>
            <p:ph idx="1" type="body"/>
          </p:nvPr>
        </p:nvSpPr>
        <p:spPr>
          <a:xfrm>
            <a:off x="156100" y="744325"/>
            <a:ext cx="5401500" cy="20559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Our contact with our clients has been through Dr Marton Balazs </a:t>
            </a:r>
            <a:r>
              <a:rPr lang="en"/>
              <a:t>and Professor Peter Green, </a:t>
            </a:r>
            <a:r>
              <a:rPr lang="en"/>
              <a:t> who are with the math department, and supplied us with the information and briefing necessary for our project.</a:t>
            </a:r>
            <a:endParaRPr/>
          </a:p>
          <a:p>
            <a:pPr indent="-311150" lvl="0" marL="457200" rtl="0" algn="l">
              <a:spcBef>
                <a:spcPts val="0"/>
              </a:spcBef>
              <a:spcAft>
                <a:spcPts val="0"/>
              </a:spcAft>
              <a:buSzPts val="1300"/>
              <a:buChar char="●"/>
            </a:pPr>
            <a:r>
              <a:rPr lang="en"/>
              <a:t>The Sculpture at the Fry building is a 2 dimensional slice of a 3 dimensional set of points, Professor Peter Green provided us with the seed for the 3 dimensional tessellation as a .csv file, which we have been tasked with using to produce an app that implements Augmented Reality to produce the 3rd dimension for the </a:t>
            </a:r>
            <a:r>
              <a:rPr lang="en"/>
              <a:t>sculpture.</a:t>
            </a:r>
            <a:endParaRPr/>
          </a:p>
        </p:txBody>
      </p:sp>
      <p:sp>
        <p:nvSpPr>
          <p:cNvPr id="145" name="Google Shape;145;p15"/>
          <p:cNvSpPr txBox="1"/>
          <p:nvPr/>
        </p:nvSpPr>
        <p:spPr>
          <a:xfrm>
            <a:off x="2189075" y="2673700"/>
            <a:ext cx="6660900" cy="2335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Our clients have allowed for a lot of flexibility with the design of the app, for example with making a welcome screen and how the UI will be designed, as well as a high level of creative freedom with how we wish for the diagram to be visualised, for example do we make the diagram translucent so the inner cells can be seen or should the app implement a slider to adjust how far from the existing sculpture the 3d model extrudes?</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We were given a chance to visit the sculpture at the end of term last year; the sculpture is on the inside wall of the inner courtyard, placed as a facade over the glass wall.</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The project’s application is for potential future students and other visitors to the University to be able to download/use the app as a demonstration of both projects in the Maths department and the Computer Science courses</a:t>
            </a:r>
            <a:endParaRPr sz="1300">
              <a:solidFill>
                <a:schemeClr val="dk2"/>
              </a:solidFill>
              <a:latin typeface="Calibri"/>
              <a:ea typeface="Calibri"/>
              <a:cs typeface="Calibri"/>
              <a:sym typeface="Calibri"/>
            </a:endParaRPr>
          </a:p>
        </p:txBody>
      </p:sp>
      <p:pic>
        <p:nvPicPr>
          <p:cNvPr id="146" name="Google Shape;146;p15"/>
          <p:cNvPicPr preferRelativeResize="0"/>
          <p:nvPr/>
        </p:nvPicPr>
        <p:blipFill rotWithShape="1">
          <a:blip r:embed="rId3">
            <a:alphaModFix/>
          </a:blip>
          <a:srcRect b="0" l="0" r="85870" t="0"/>
          <a:stretch/>
        </p:blipFill>
        <p:spPr>
          <a:xfrm>
            <a:off x="248850" y="3096125"/>
            <a:ext cx="676178" cy="1490976"/>
          </a:xfrm>
          <a:prstGeom prst="rect">
            <a:avLst/>
          </a:prstGeom>
          <a:noFill/>
          <a:ln>
            <a:noFill/>
          </a:ln>
        </p:spPr>
      </p:pic>
      <p:pic>
        <p:nvPicPr>
          <p:cNvPr id="147" name="Google Shape;147;p15"/>
          <p:cNvPicPr preferRelativeResize="0"/>
          <p:nvPr/>
        </p:nvPicPr>
        <p:blipFill rotWithShape="1">
          <a:blip r:embed="rId3">
            <a:alphaModFix/>
          </a:blip>
          <a:srcRect b="0" l="40473" r="45397" t="0"/>
          <a:stretch/>
        </p:blipFill>
        <p:spPr>
          <a:xfrm>
            <a:off x="925025" y="3096125"/>
            <a:ext cx="676178" cy="1490976"/>
          </a:xfrm>
          <a:prstGeom prst="rect">
            <a:avLst/>
          </a:prstGeom>
          <a:noFill/>
          <a:ln>
            <a:noFill/>
          </a:ln>
        </p:spPr>
      </p:pic>
      <p:pic>
        <p:nvPicPr>
          <p:cNvPr id="148" name="Google Shape;148;p15"/>
          <p:cNvPicPr preferRelativeResize="0"/>
          <p:nvPr/>
        </p:nvPicPr>
        <p:blipFill rotWithShape="1">
          <a:blip r:embed="rId3">
            <a:alphaModFix/>
          </a:blip>
          <a:srcRect b="0" l="69253" r="16617" t="0"/>
          <a:stretch/>
        </p:blipFill>
        <p:spPr>
          <a:xfrm>
            <a:off x="1601200" y="3096125"/>
            <a:ext cx="676178" cy="1490976"/>
          </a:xfrm>
          <a:prstGeom prst="rect">
            <a:avLst/>
          </a:prstGeom>
          <a:noFill/>
          <a:ln>
            <a:noFill/>
          </a:ln>
        </p:spPr>
      </p:pic>
      <p:pic>
        <p:nvPicPr>
          <p:cNvPr id="149" name="Google Shape;149;p15"/>
          <p:cNvPicPr preferRelativeResize="0"/>
          <p:nvPr/>
        </p:nvPicPr>
        <p:blipFill>
          <a:blip r:embed="rId4">
            <a:alphaModFix/>
          </a:blip>
          <a:stretch>
            <a:fillRect/>
          </a:stretch>
        </p:blipFill>
        <p:spPr>
          <a:xfrm>
            <a:off x="7206523" y="232275"/>
            <a:ext cx="1703026" cy="2270701"/>
          </a:xfrm>
          <a:prstGeom prst="rect">
            <a:avLst/>
          </a:prstGeom>
          <a:noFill/>
          <a:ln>
            <a:noFill/>
          </a:ln>
        </p:spPr>
      </p:pic>
      <p:pic>
        <p:nvPicPr>
          <p:cNvPr id="150" name="Google Shape;150;p15"/>
          <p:cNvPicPr preferRelativeResize="0"/>
          <p:nvPr/>
        </p:nvPicPr>
        <p:blipFill>
          <a:blip r:embed="rId5">
            <a:alphaModFix/>
          </a:blip>
          <a:stretch>
            <a:fillRect/>
          </a:stretch>
        </p:blipFill>
        <p:spPr>
          <a:xfrm>
            <a:off x="5557598" y="232275"/>
            <a:ext cx="1703026" cy="2270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501400" y="2796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a:t>
            </a:r>
            <a:endParaRPr/>
          </a:p>
        </p:txBody>
      </p:sp>
      <p:sp>
        <p:nvSpPr>
          <p:cNvPr id="156" name="Google Shape;156;p16"/>
          <p:cNvSpPr txBox="1"/>
          <p:nvPr>
            <p:ph idx="1" type="body"/>
          </p:nvPr>
        </p:nvSpPr>
        <p:spPr>
          <a:xfrm>
            <a:off x="501400" y="967950"/>
            <a:ext cx="8475000" cy="34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lt1"/>
                </a:solidFill>
              </a:rPr>
              <a:t>Important decisions:</a:t>
            </a:r>
            <a:endParaRPr sz="2000">
              <a:solidFill>
                <a:schemeClr val="lt1"/>
              </a:solidFill>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en"/>
              <a:t>			</a:t>
            </a:r>
            <a:endParaRPr/>
          </a:p>
        </p:txBody>
      </p:sp>
      <p:pic>
        <p:nvPicPr>
          <p:cNvPr id="157" name="Google Shape;157;p16"/>
          <p:cNvPicPr preferRelativeResize="0"/>
          <p:nvPr/>
        </p:nvPicPr>
        <p:blipFill>
          <a:blip r:embed="rId3">
            <a:alphaModFix/>
          </a:blip>
          <a:stretch>
            <a:fillRect/>
          </a:stretch>
        </p:blipFill>
        <p:spPr>
          <a:xfrm>
            <a:off x="265075" y="3651525"/>
            <a:ext cx="1045624" cy="1243724"/>
          </a:xfrm>
          <a:prstGeom prst="rect">
            <a:avLst/>
          </a:prstGeom>
          <a:noFill/>
          <a:ln>
            <a:noFill/>
          </a:ln>
        </p:spPr>
      </p:pic>
      <p:pic>
        <p:nvPicPr>
          <p:cNvPr id="158" name="Google Shape;158;p16"/>
          <p:cNvPicPr preferRelativeResize="0"/>
          <p:nvPr/>
        </p:nvPicPr>
        <p:blipFill rotWithShape="1">
          <a:blip r:embed="rId4">
            <a:alphaModFix/>
          </a:blip>
          <a:srcRect b="0" l="0" r="69977" t="0"/>
          <a:stretch/>
        </p:blipFill>
        <p:spPr>
          <a:xfrm>
            <a:off x="1517725" y="3686400"/>
            <a:ext cx="1139251" cy="1173975"/>
          </a:xfrm>
          <a:prstGeom prst="rect">
            <a:avLst/>
          </a:prstGeom>
          <a:noFill/>
          <a:ln>
            <a:noFill/>
          </a:ln>
        </p:spPr>
      </p:pic>
      <p:pic>
        <p:nvPicPr>
          <p:cNvPr id="159" name="Google Shape;159;p16"/>
          <p:cNvPicPr preferRelativeResize="0"/>
          <p:nvPr/>
        </p:nvPicPr>
        <p:blipFill>
          <a:blip r:embed="rId5">
            <a:alphaModFix/>
          </a:blip>
          <a:stretch>
            <a:fillRect/>
          </a:stretch>
        </p:blipFill>
        <p:spPr>
          <a:xfrm>
            <a:off x="2701925" y="3616650"/>
            <a:ext cx="1520910" cy="1243725"/>
          </a:xfrm>
          <a:prstGeom prst="rect">
            <a:avLst/>
          </a:prstGeom>
          <a:noFill/>
          <a:ln>
            <a:noFill/>
          </a:ln>
        </p:spPr>
      </p:pic>
      <p:pic>
        <p:nvPicPr>
          <p:cNvPr id="160" name="Google Shape;160;p16"/>
          <p:cNvPicPr preferRelativeResize="0"/>
          <p:nvPr/>
        </p:nvPicPr>
        <p:blipFill>
          <a:blip r:embed="rId6">
            <a:alphaModFix/>
          </a:blip>
          <a:stretch>
            <a:fillRect/>
          </a:stretch>
        </p:blipFill>
        <p:spPr>
          <a:xfrm>
            <a:off x="4327375" y="4077289"/>
            <a:ext cx="4587450" cy="580600"/>
          </a:xfrm>
          <a:prstGeom prst="rect">
            <a:avLst/>
          </a:prstGeom>
          <a:noFill/>
          <a:ln>
            <a:noFill/>
          </a:ln>
        </p:spPr>
      </p:pic>
      <p:sp>
        <p:nvSpPr>
          <p:cNvPr id="161" name="Google Shape;161;p16"/>
          <p:cNvSpPr txBox="1"/>
          <p:nvPr/>
        </p:nvSpPr>
        <p:spPr>
          <a:xfrm>
            <a:off x="501400" y="1312588"/>
            <a:ext cx="84135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dk2"/>
                </a:solidFill>
                <a:latin typeface="Calibri"/>
                <a:ea typeface="Calibri"/>
                <a:cs typeface="Calibri"/>
                <a:sym typeface="Calibri"/>
              </a:rPr>
              <a:t>	-We will focus on Android</a:t>
            </a:r>
            <a:br>
              <a:rPr lang="en" sz="1300">
                <a:solidFill>
                  <a:schemeClr val="dk2"/>
                </a:solidFill>
                <a:latin typeface="Calibri"/>
                <a:ea typeface="Calibri"/>
                <a:cs typeface="Calibri"/>
                <a:sym typeface="Calibri"/>
              </a:rPr>
            </a:br>
            <a:r>
              <a:rPr lang="en" sz="1300">
                <a:solidFill>
                  <a:schemeClr val="dk2"/>
                </a:solidFill>
                <a:latin typeface="Calibri"/>
                <a:ea typeface="Calibri"/>
                <a:cs typeface="Calibri"/>
                <a:sym typeface="Calibri"/>
              </a:rPr>
              <a:t>	</a:t>
            </a:r>
            <a:endParaRPr/>
          </a:p>
        </p:txBody>
      </p:sp>
      <p:sp>
        <p:nvSpPr>
          <p:cNvPr id="162" name="Google Shape;162;p16"/>
          <p:cNvSpPr txBox="1"/>
          <p:nvPr/>
        </p:nvSpPr>
        <p:spPr>
          <a:xfrm>
            <a:off x="501400" y="1560113"/>
            <a:ext cx="8914800" cy="3849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1200"/>
              </a:spcAft>
              <a:buNone/>
            </a:pPr>
            <a:r>
              <a:rPr lang="en" sz="1300">
                <a:solidFill>
                  <a:schemeClr val="dk2"/>
                </a:solidFill>
                <a:latin typeface="Calibri"/>
                <a:ea typeface="Calibri"/>
                <a:cs typeface="Calibri"/>
                <a:sym typeface="Calibri"/>
              </a:rPr>
              <a:t>-We will use AR Core (technology made by Google a few years ago)</a:t>
            </a:r>
            <a:endParaRPr/>
          </a:p>
        </p:txBody>
      </p:sp>
      <p:sp>
        <p:nvSpPr>
          <p:cNvPr id="163" name="Google Shape;163;p16"/>
          <p:cNvSpPr txBox="1"/>
          <p:nvPr/>
        </p:nvSpPr>
        <p:spPr>
          <a:xfrm>
            <a:off x="501400" y="1564250"/>
            <a:ext cx="8914800" cy="8604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1200"/>
              </a:spcAft>
              <a:buNone/>
            </a:pPr>
            <a:br>
              <a:rPr lang="en" sz="1300">
                <a:solidFill>
                  <a:schemeClr val="dk2"/>
                </a:solidFill>
                <a:latin typeface="Calibri"/>
                <a:ea typeface="Calibri"/>
                <a:cs typeface="Calibri"/>
                <a:sym typeface="Calibri"/>
              </a:rPr>
            </a:br>
            <a:r>
              <a:rPr lang="en" sz="1300">
                <a:solidFill>
                  <a:schemeClr val="dk2"/>
                </a:solidFill>
                <a:latin typeface="Calibri"/>
                <a:ea typeface="Calibri"/>
                <a:cs typeface="Calibri"/>
                <a:sym typeface="Calibri"/>
              </a:rPr>
              <a:t>	-We will model the tessellation in Blender where we can have more artistic control over it</a:t>
            </a:r>
            <a:br>
              <a:rPr lang="en" sz="1300">
                <a:solidFill>
                  <a:schemeClr val="dk2"/>
                </a:solidFill>
                <a:latin typeface="Calibri"/>
                <a:ea typeface="Calibri"/>
                <a:cs typeface="Calibri"/>
                <a:sym typeface="Calibri"/>
              </a:rPr>
            </a:br>
            <a:endParaRPr/>
          </a:p>
        </p:txBody>
      </p:sp>
      <p:sp>
        <p:nvSpPr>
          <p:cNvPr id="164" name="Google Shape;164;p16"/>
          <p:cNvSpPr txBox="1"/>
          <p:nvPr/>
        </p:nvSpPr>
        <p:spPr>
          <a:xfrm>
            <a:off x="522100" y="2025999"/>
            <a:ext cx="8873400" cy="6303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1200"/>
              </a:spcAft>
              <a:buNone/>
            </a:pPr>
            <a:r>
              <a:rPr lang="en" sz="1300">
                <a:solidFill>
                  <a:schemeClr val="dk2"/>
                </a:solidFill>
                <a:latin typeface="Calibri"/>
                <a:ea typeface="Calibri"/>
                <a:cs typeface="Calibri"/>
                <a:sym typeface="Calibri"/>
              </a:rPr>
              <a:t>-With Android Studio we will create an app that will combine everything together in an informative and efficient way </a:t>
            </a:r>
            <a:br>
              <a:rPr lang="en" sz="1300">
                <a:solidFill>
                  <a:schemeClr val="dk2"/>
                </a:solidFill>
                <a:latin typeface="Calibri"/>
                <a:ea typeface="Calibri"/>
                <a:cs typeface="Calibri"/>
                <a:sym typeface="Calibri"/>
              </a:rPr>
            </a:br>
            <a:endParaRPr/>
          </a:p>
        </p:txBody>
      </p:sp>
      <p:sp>
        <p:nvSpPr>
          <p:cNvPr id="165" name="Google Shape;165;p16"/>
          <p:cNvSpPr txBox="1"/>
          <p:nvPr/>
        </p:nvSpPr>
        <p:spPr>
          <a:xfrm>
            <a:off x="45150" y="2270925"/>
            <a:ext cx="9053700" cy="6150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1200"/>
              </a:spcAft>
              <a:buNone/>
            </a:pPr>
            <a:r>
              <a:rPr lang="en" sz="1300">
                <a:solidFill>
                  <a:schemeClr val="dk2"/>
                </a:solidFill>
                <a:latin typeface="Calibri"/>
                <a:ea typeface="Calibri"/>
                <a:cs typeface="Calibri"/>
                <a:sym typeface="Calibri"/>
              </a:rPr>
              <a:t>	-Upon first visualising the points we decided to try and find a way to edit them while staying true to the original</a:t>
            </a:r>
            <a:br>
              <a:rPr lang="en" sz="1300">
                <a:solidFill>
                  <a:schemeClr val="dk2"/>
                </a:solidFill>
                <a:latin typeface="Calibri"/>
                <a:ea typeface="Calibri"/>
                <a:cs typeface="Calibri"/>
                <a:sym typeface="Calibri"/>
              </a:rPr>
            </a:br>
            <a:r>
              <a:rPr lang="en" sz="1300">
                <a:solidFill>
                  <a:schemeClr val="dk2"/>
                </a:solidFill>
                <a:latin typeface="Calibri"/>
                <a:ea typeface="Calibri"/>
                <a:cs typeface="Calibri"/>
                <a:sym typeface="Calibri"/>
              </a:rPr>
              <a:t>                   frame for artistic purposes.</a:t>
            </a:r>
            <a:endParaRPr/>
          </a:p>
        </p:txBody>
      </p:sp>
      <p:sp>
        <p:nvSpPr>
          <p:cNvPr id="166" name="Google Shape;166;p16"/>
          <p:cNvSpPr txBox="1"/>
          <p:nvPr/>
        </p:nvSpPr>
        <p:spPr>
          <a:xfrm>
            <a:off x="0" y="2754688"/>
            <a:ext cx="9053700" cy="6150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1200"/>
              </a:spcAft>
              <a:buNone/>
            </a:pPr>
            <a:r>
              <a:rPr lang="en" sz="1300">
                <a:solidFill>
                  <a:schemeClr val="dk2"/>
                </a:solidFill>
                <a:latin typeface="Calibri"/>
                <a:ea typeface="Calibri"/>
                <a:cs typeface="Calibri"/>
                <a:sym typeface="Calibri"/>
              </a:rPr>
              <a:t>	- We will put up some QRcodes in very close proximity to the sculpture that will provide a link to download the app</a:t>
            </a:r>
            <a:br>
              <a:rPr lang="en" sz="1300">
                <a:solidFill>
                  <a:schemeClr val="dk2"/>
                </a:solidFill>
                <a:latin typeface="Calibri"/>
                <a:ea typeface="Calibri"/>
                <a:cs typeface="Calibri"/>
                <a:sym typeface="Calibri"/>
              </a:rPr>
            </a:br>
            <a:r>
              <a:rPr lang="en" sz="1300">
                <a:solidFill>
                  <a:schemeClr val="dk2"/>
                </a:solidFill>
                <a:latin typeface="Calibri"/>
                <a:ea typeface="Calibri"/>
                <a:cs typeface="Calibri"/>
                <a:sym typeface="Calibri"/>
              </a:rPr>
              <a:t>      	        and calibrate it to the position of the user</a:t>
            </a:r>
            <a:endParaRPr/>
          </a:p>
        </p:txBody>
      </p:sp>
      <p:pic>
        <p:nvPicPr>
          <p:cNvPr id="167" name="Google Shape;167;p16"/>
          <p:cNvPicPr preferRelativeResize="0"/>
          <p:nvPr/>
        </p:nvPicPr>
        <p:blipFill>
          <a:blip r:embed="rId7">
            <a:alphaModFix/>
          </a:blip>
          <a:stretch>
            <a:fillRect/>
          </a:stretch>
        </p:blipFill>
        <p:spPr>
          <a:xfrm>
            <a:off x="1240492" y="251399"/>
            <a:ext cx="6935307" cy="464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7"/>
                                        </p:tgtEl>
                                      </p:cBhvr>
                                    </p:animEffect>
                                    <p:set>
                                      <p:cBhvr>
                                        <p:cTn dur="1" fill="hold">
                                          <p:stCondLst>
                                            <p:cond delay="500"/>
                                          </p:stCondLst>
                                        </p:cTn>
                                        <p:tgtEl>
                                          <p:spTgt spid="16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7"/>
          <p:cNvSpPr txBox="1"/>
          <p:nvPr>
            <p:ph type="title"/>
          </p:nvPr>
        </p:nvSpPr>
        <p:spPr>
          <a:xfrm>
            <a:off x="819150" y="269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State</a:t>
            </a:r>
            <a:endParaRPr/>
          </a:p>
        </p:txBody>
      </p:sp>
      <p:sp>
        <p:nvSpPr>
          <p:cNvPr id="173" name="Google Shape;173;p17"/>
          <p:cNvSpPr txBox="1"/>
          <p:nvPr>
            <p:ph idx="1" type="body"/>
          </p:nvPr>
        </p:nvSpPr>
        <p:spPr>
          <a:xfrm>
            <a:off x="1283075" y="933375"/>
            <a:ext cx="7041900" cy="47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000000"/>
                </a:solidFill>
              </a:rPr>
              <a:t>  </a:t>
            </a:r>
            <a:r>
              <a:rPr lang="en" sz="1400"/>
              <a:t>- </a:t>
            </a:r>
            <a:r>
              <a:rPr lang="en" sz="1400"/>
              <a:t>We have plotted the points and made them into a 3D model we could finally use in AR Core</a:t>
            </a:r>
            <a:endParaRPr sz="1400"/>
          </a:p>
        </p:txBody>
      </p:sp>
      <p:sp>
        <p:nvSpPr>
          <p:cNvPr id="174" name="Google Shape;174;p17"/>
          <p:cNvSpPr txBox="1"/>
          <p:nvPr/>
        </p:nvSpPr>
        <p:spPr>
          <a:xfrm>
            <a:off x="1283075" y="1164150"/>
            <a:ext cx="763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 We  made a quick python script that separates the list of points in points we are not can not modify and those we can space out a bit</a:t>
            </a:r>
            <a:endParaRPr>
              <a:latin typeface="Calibri"/>
              <a:ea typeface="Calibri"/>
              <a:cs typeface="Calibri"/>
              <a:sym typeface="Calibri"/>
            </a:endParaRPr>
          </a:p>
        </p:txBody>
      </p:sp>
      <p:sp>
        <p:nvSpPr>
          <p:cNvPr id="175" name="Google Shape;175;p17"/>
          <p:cNvSpPr txBox="1"/>
          <p:nvPr/>
        </p:nvSpPr>
        <p:spPr>
          <a:xfrm>
            <a:off x="1283075" y="1604200"/>
            <a:ext cx="76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 We implemented an easy to use interface and a debug mode for our alpha version </a:t>
            </a:r>
            <a:endParaRPr>
              <a:latin typeface="Calibri"/>
              <a:ea typeface="Calibri"/>
              <a:cs typeface="Calibri"/>
              <a:sym typeface="Calibri"/>
            </a:endParaRPr>
          </a:p>
        </p:txBody>
      </p:sp>
      <p:sp>
        <p:nvSpPr>
          <p:cNvPr id="176" name="Google Shape;176;p17"/>
          <p:cNvSpPr txBox="1"/>
          <p:nvPr/>
        </p:nvSpPr>
        <p:spPr>
          <a:xfrm>
            <a:off x="1283000" y="1905000"/>
            <a:ext cx="763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 We have used a blender python api to render tessellation as a 3D model that we already have artistic contol over in the form of materials</a:t>
            </a:r>
            <a:endParaRPr>
              <a:latin typeface="Calibri"/>
              <a:ea typeface="Calibri"/>
              <a:cs typeface="Calibri"/>
              <a:sym typeface="Calibri"/>
            </a:endParaRPr>
          </a:p>
        </p:txBody>
      </p:sp>
      <p:sp>
        <p:nvSpPr>
          <p:cNvPr id="177" name="Google Shape;177;p17"/>
          <p:cNvSpPr txBox="1"/>
          <p:nvPr/>
        </p:nvSpPr>
        <p:spPr>
          <a:xfrm>
            <a:off x="1338350" y="2384300"/>
            <a:ext cx="752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 We are making a digital representation of the frame in Blender in order to have a functional test environment</a:t>
            </a:r>
            <a:endParaRPr>
              <a:latin typeface="Calibri"/>
              <a:ea typeface="Calibri"/>
              <a:cs typeface="Calibri"/>
              <a:sym typeface="Calibri"/>
            </a:endParaRPr>
          </a:p>
        </p:txBody>
      </p:sp>
      <p:pic>
        <p:nvPicPr>
          <p:cNvPr id="178" name="Google Shape;178;p17"/>
          <p:cNvPicPr preferRelativeResize="0"/>
          <p:nvPr/>
        </p:nvPicPr>
        <p:blipFill>
          <a:blip r:embed="rId3">
            <a:alphaModFix/>
          </a:blip>
          <a:stretch>
            <a:fillRect/>
          </a:stretch>
        </p:blipFill>
        <p:spPr>
          <a:xfrm>
            <a:off x="3776250" y="335550"/>
            <a:ext cx="2277675" cy="4472402"/>
          </a:xfrm>
          <a:prstGeom prst="rect">
            <a:avLst/>
          </a:prstGeom>
          <a:noFill/>
          <a:ln>
            <a:noFill/>
          </a:ln>
        </p:spPr>
      </p:pic>
      <p:pic>
        <p:nvPicPr>
          <p:cNvPr id="179" name="Google Shape;179;p17"/>
          <p:cNvPicPr preferRelativeResize="0"/>
          <p:nvPr/>
        </p:nvPicPr>
        <p:blipFill>
          <a:blip r:embed="rId4">
            <a:alphaModFix/>
          </a:blip>
          <a:stretch>
            <a:fillRect/>
          </a:stretch>
        </p:blipFill>
        <p:spPr>
          <a:xfrm>
            <a:off x="3751825" y="503075"/>
            <a:ext cx="2326525" cy="4137351"/>
          </a:xfrm>
          <a:prstGeom prst="rect">
            <a:avLst/>
          </a:prstGeom>
          <a:noFill/>
          <a:ln>
            <a:noFill/>
          </a:ln>
        </p:spPr>
      </p:pic>
      <p:pic>
        <p:nvPicPr>
          <p:cNvPr id="180" name="Google Shape;180;p17"/>
          <p:cNvPicPr preferRelativeResize="0"/>
          <p:nvPr/>
        </p:nvPicPr>
        <p:blipFill>
          <a:blip r:embed="rId5">
            <a:alphaModFix/>
          </a:blip>
          <a:stretch>
            <a:fillRect/>
          </a:stretch>
        </p:blipFill>
        <p:spPr>
          <a:xfrm>
            <a:off x="3751829" y="353513"/>
            <a:ext cx="2326526" cy="4436465"/>
          </a:xfrm>
          <a:prstGeom prst="rect">
            <a:avLst/>
          </a:prstGeom>
          <a:noFill/>
          <a:ln>
            <a:noFill/>
          </a:ln>
        </p:spPr>
      </p:pic>
      <p:pic>
        <p:nvPicPr>
          <p:cNvPr id="181" name="Google Shape;181;p17"/>
          <p:cNvPicPr preferRelativeResize="0"/>
          <p:nvPr/>
        </p:nvPicPr>
        <p:blipFill>
          <a:blip r:embed="rId6">
            <a:alphaModFix/>
          </a:blip>
          <a:stretch>
            <a:fillRect/>
          </a:stretch>
        </p:blipFill>
        <p:spPr>
          <a:xfrm>
            <a:off x="3776250" y="335550"/>
            <a:ext cx="2389926" cy="4536248"/>
          </a:xfrm>
          <a:prstGeom prst="rect">
            <a:avLst/>
          </a:prstGeom>
          <a:noFill/>
          <a:ln>
            <a:noFill/>
          </a:ln>
        </p:spPr>
      </p:pic>
      <p:pic>
        <p:nvPicPr>
          <p:cNvPr id="182" name="Google Shape;182;p17"/>
          <p:cNvPicPr preferRelativeResize="0"/>
          <p:nvPr/>
        </p:nvPicPr>
        <p:blipFill rotWithShape="1">
          <a:blip r:embed="rId7">
            <a:alphaModFix/>
          </a:blip>
          <a:srcRect b="20766" l="56368" r="11053" t="15335"/>
          <a:stretch/>
        </p:blipFill>
        <p:spPr>
          <a:xfrm>
            <a:off x="6266450" y="810150"/>
            <a:ext cx="2452524" cy="2518210"/>
          </a:xfrm>
          <a:prstGeom prst="rect">
            <a:avLst/>
          </a:prstGeom>
          <a:noFill/>
          <a:ln>
            <a:noFill/>
          </a:ln>
        </p:spPr>
      </p:pic>
      <p:pic>
        <p:nvPicPr>
          <p:cNvPr id="183" name="Google Shape;183;p17"/>
          <p:cNvPicPr preferRelativeResize="0"/>
          <p:nvPr/>
        </p:nvPicPr>
        <p:blipFill>
          <a:blip r:embed="rId8">
            <a:alphaModFix/>
          </a:blip>
          <a:stretch>
            <a:fillRect/>
          </a:stretch>
        </p:blipFill>
        <p:spPr>
          <a:xfrm>
            <a:off x="6490025" y="269700"/>
            <a:ext cx="2148752" cy="4536250"/>
          </a:xfrm>
          <a:prstGeom prst="rect">
            <a:avLst/>
          </a:prstGeom>
          <a:noFill/>
          <a:ln>
            <a:noFill/>
          </a:ln>
        </p:spPr>
      </p:pic>
      <p:pic>
        <p:nvPicPr>
          <p:cNvPr id="184" name="Google Shape;184;p17"/>
          <p:cNvPicPr preferRelativeResize="0"/>
          <p:nvPr/>
        </p:nvPicPr>
        <p:blipFill>
          <a:blip r:embed="rId9">
            <a:alphaModFix/>
          </a:blip>
          <a:stretch>
            <a:fillRect/>
          </a:stretch>
        </p:blipFill>
        <p:spPr>
          <a:xfrm>
            <a:off x="4263200" y="1779750"/>
            <a:ext cx="4536193" cy="3099100"/>
          </a:xfrm>
          <a:prstGeom prst="rect">
            <a:avLst/>
          </a:prstGeom>
          <a:noFill/>
          <a:ln>
            <a:noFill/>
          </a:ln>
        </p:spPr>
      </p:pic>
      <p:pic>
        <p:nvPicPr>
          <p:cNvPr id="185" name="Google Shape;185;p17"/>
          <p:cNvPicPr preferRelativeResize="0"/>
          <p:nvPr/>
        </p:nvPicPr>
        <p:blipFill>
          <a:blip r:embed="rId10">
            <a:alphaModFix/>
          </a:blip>
          <a:stretch>
            <a:fillRect/>
          </a:stretch>
        </p:blipFill>
        <p:spPr>
          <a:xfrm>
            <a:off x="352951" y="1729625"/>
            <a:ext cx="3398885" cy="4645126"/>
          </a:xfrm>
          <a:prstGeom prst="rect">
            <a:avLst/>
          </a:prstGeom>
          <a:noFill/>
          <a:ln>
            <a:noFill/>
          </a:ln>
        </p:spPr>
      </p:pic>
      <p:pic>
        <p:nvPicPr>
          <p:cNvPr id="186" name="Google Shape;186;p17"/>
          <p:cNvPicPr preferRelativeResize="0"/>
          <p:nvPr/>
        </p:nvPicPr>
        <p:blipFill>
          <a:blip r:embed="rId11">
            <a:alphaModFix/>
          </a:blip>
          <a:stretch>
            <a:fillRect/>
          </a:stretch>
        </p:blipFill>
        <p:spPr>
          <a:xfrm>
            <a:off x="222600" y="2004391"/>
            <a:ext cx="3910249" cy="2870883"/>
          </a:xfrm>
          <a:prstGeom prst="rect">
            <a:avLst/>
          </a:prstGeom>
          <a:noFill/>
          <a:ln>
            <a:noFill/>
          </a:ln>
        </p:spPr>
      </p:pic>
      <p:pic>
        <p:nvPicPr>
          <p:cNvPr id="187" name="Google Shape;187;p17"/>
          <p:cNvPicPr preferRelativeResize="0"/>
          <p:nvPr/>
        </p:nvPicPr>
        <p:blipFill>
          <a:blip r:embed="rId12">
            <a:alphaModFix/>
          </a:blip>
          <a:stretch>
            <a:fillRect/>
          </a:stretch>
        </p:blipFill>
        <p:spPr>
          <a:xfrm>
            <a:off x="5174250" y="2115425"/>
            <a:ext cx="3281300" cy="2767374"/>
          </a:xfrm>
          <a:prstGeom prst="rect">
            <a:avLst/>
          </a:prstGeom>
          <a:noFill/>
          <a:ln>
            <a:noFill/>
          </a:ln>
        </p:spPr>
      </p:pic>
      <p:pic>
        <p:nvPicPr>
          <p:cNvPr id="188" name="Google Shape;188;p17"/>
          <p:cNvPicPr preferRelativeResize="0"/>
          <p:nvPr/>
        </p:nvPicPr>
        <p:blipFill>
          <a:blip r:embed="rId13">
            <a:alphaModFix/>
          </a:blip>
          <a:stretch>
            <a:fillRect/>
          </a:stretch>
        </p:blipFill>
        <p:spPr>
          <a:xfrm>
            <a:off x="4728275" y="2115425"/>
            <a:ext cx="3852442" cy="2767374"/>
          </a:xfrm>
          <a:prstGeom prst="rect">
            <a:avLst/>
          </a:prstGeom>
          <a:noFill/>
          <a:ln>
            <a:noFill/>
          </a:ln>
        </p:spPr>
      </p:pic>
      <p:pic>
        <p:nvPicPr>
          <p:cNvPr id="189" name="Google Shape;189;p17"/>
          <p:cNvPicPr preferRelativeResize="0"/>
          <p:nvPr/>
        </p:nvPicPr>
        <p:blipFill>
          <a:blip r:embed="rId14">
            <a:alphaModFix/>
          </a:blip>
          <a:stretch>
            <a:fillRect/>
          </a:stretch>
        </p:blipFill>
        <p:spPr>
          <a:xfrm>
            <a:off x="4572000" y="2384300"/>
            <a:ext cx="4239972" cy="2499076"/>
          </a:xfrm>
          <a:prstGeom prst="rect">
            <a:avLst/>
          </a:prstGeom>
          <a:noFill/>
          <a:ln>
            <a:noFill/>
          </a:ln>
        </p:spPr>
      </p:pic>
      <p:pic>
        <p:nvPicPr>
          <p:cNvPr id="190" name="Google Shape;190;p17"/>
          <p:cNvPicPr preferRelativeResize="0"/>
          <p:nvPr/>
        </p:nvPicPr>
        <p:blipFill>
          <a:blip r:embed="rId3">
            <a:alphaModFix/>
          </a:blip>
          <a:stretch>
            <a:fillRect/>
          </a:stretch>
        </p:blipFill>
        <p:spPr>
          <a:xfrm>
            <a:off x="526838" y="3019775"/>
            <a:ext cx="940984" cy="1847726"/>
          </a:xfrm>
          <a:prstGeom prst="rect">
            <a:avLst/>
          </a:prstGeom>
          <a:noFill/>
          <a:ln>
            <a:noFill/>
          </a:ln>
        </p:spPr>
      </p:pic>
      <p:pic>
        <p:nvPicPr>
          <p:cNvPr id="191" name="Google Shape;191;p17"/>
          <p:cNvPicPr preferRelativeResize="0"/>
          <p:nvPr/>
        </p:nvPicPr>
        <p:blipFill>
          <a:blip r:embed="rId4">
            <a:alphaModFix/>
          </a:blip>
          <a:stretch>
            <a:fillRect/>
          </a:stretch>
        </p:blipFill>
        <p:spPr>
          <a:xfrm>
            <a:off x="3946037" y="2789175"/>
            <a:ext cx="1168698" cy="2078324"/>
          </a:xfrm>
          <a:prstGeom prst="rect">
            <a:avLst/>
          </a:prstGeom>
          <a:noFill/>
          <a:ln>
            <a:noFill/>
          </a:ln>
        </p:spPr>
      </p:pic>
      <p:pic>
        <p:nvPicPr>
          <p:cNvPr id="192" name="Google Shape;192;p17"/>
          <p:cNvPicPr preferRelativeResize="0"/>
          <p:nvPr/>
        </p:nvPicPr>
        <p:blipFill>
          <a:blip r:embed="rId13">
            <a:alphaModFix/>
          </a:blip>
          <a:stretch>
            <a:fillRect/>
          </a:stretch>
        </p:blipFill>
        <p:spPr>
          <a:xfrm>
            <a:off x="5966112" y="2789175"/>
            <a:ext cx="2893249" cy="2078325"/>
          </a:xfrm>
          <a:prstGeom prst="rect">
            <a:avLst/>
          </a:prstGeom>
          <a:noFill/>
          <a:ln>
            <a:noFill/>
          </a:ln>
        </p:spPr>
      </p:pic>
      <p:pic>
        <p:nvPicPr>
          <p:cNvPr id="193" name="Google Shape;193;p17"/>
          <p:cNvPicPr preferRelativeResize="0"/>
          <p:nvPr/>
        </p:nvPicPr>
        <p:blipFill>
          <a:blip r:embed="rId5">
            <a:alphaModFix/>
          </a:blip>
          <a:stretch>
            <a:fillRect/>
          </a:stretch>
        </p:blipFill>
        <p:spPr>
          <a:xfrm>
            <a:off x="1467813" y="3015463"/>
            <a:ext cx="973476" cy="1856338"/>
          </a:xfrm>
          <a:prstGeom prst="rect">
            <a:avLst/>
          </a:prstGeom>
          <a:noFill/>
          <a:ln>
            <a:noFill/>
          </a:ln>
        </p:spPr>
      </p:pic>
      <p:pic>
        <p:nvPicPr>
          <p:cNvPr id="194" name="Google Shape;194;p17"/>
          <p:cNvPicPr preferRelativeResize="0"/>
          <p:nvPr/>
        </p:nvPicPr>
        <p:blipFill>
          <a:blip r:embed="rId6">
            <a:alphaModFix/>
          </a:blip>
          <a:stretch>
            <a:fillRect/>
          </a:stretch>
        </p:blipFill>
        <p:spPr>
          <a:xfrm flipH="1">
            <a:off x="2441286" y="3019769"/>
            <a:ext cx="973476" cy="1847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9"/>
                                        </p:tgtEl>
                                      </p:cBhvr>
                                    </p:animEffect>
                                    <p:set>
                                      <p:cBhvr>
                                        <p:cTn dur="1" fill="hold">
                                          <p:stCondLst>
                                            <p:cond delay="1000"/>
                                          </p:stCondLst>
                                        </p:cTn>
                                        <p:tgtEl>
                                          <p:spTgt spid="1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2"/>
                                        </p:tgtEl>
                                      </p:cBhvr>
                                    </p:animEffect>
                                    <p:set>
                                      <p:cBhvr>
                                        <p:cTn dur="1" fill="hold">
                                          <p:stCondLst>
                                            <p:cond delay="500"/>
                                          </p:stCondLst>
                                        </p:cTn>
                                        <p:tgtEl>
                                          <p:spTgt spid="1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3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5"/>
                                        </p:tgtEl>
                                      </p:cBhvr>
                                    </p:animEffect>
                                    <p:set>
                                      <p:cBhvr>
                                        <p:cTn dur="1" fill="hold">
                                          <p:stCondLst>
                                            <p:cond delay="500"/>
                                          </p:stCondLst>
                                        </p:cTn>
                                        <p:tgtEl>
                                          <p:spTgt spid="1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4"/>
                                        </p:tgtEl>
                                      </p:cBhvr>
                                    </p:animEffect>
                                    <p:set>
                                      <p:cBhvr>
                                        <p:cTn dur="1" fill="hold">
                                          <p:stCondLst>
                                            <p:cond delay="500"/>
                                          </p:stCondLst>
                                        </p:cTn>
                                        <p:tgtEl>
                                          <p:spTgt spid="1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500"/>
                                          </p:stCondLst>
                                        </p:cTn>
                                        <p:tgtEl>
                                          <p:spTgt spid="1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8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1"/>
                                        </p:tgtEl>
                                      </p:cBhvr>
                                    </p:animEffect>
                                    <p:set>
                                      <p:cBhvr>
                                        <p:cTn dur="1" fill="hold">
                                          <p:stCondLst>
                                            <p:cond delay="500"/>
                                          </p:stCondLst>
                                        </p:cTn>
                                        <p:tgtEl>
                                          <p:spTgt spid="1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3"/>
                                        </p:tgtEl>
                                      </p:cBhvr>
                                    </p:animEffect>
                                    <p:set>
                                      <p:cBhvr>
                                        <p:cTn dur="1" fill="hold">
                                          <p:stCondLst>
                                            <p:cond delay="500"/>
                                          </p:stCondLst>
                                        </p:cTn>
                                        <p:tgtEl>
                                          <p:spTgt spid="18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par>
                          <p:cTn fill="hold">
                            <p:stCondLst>
                              <p:cond delay="500"/>
                            </p:stCondLst>
                            <p:childTnLst>
                              <p:par>
                                <p:cTn fill="hold" nodeType="afterEffect" presetClass="exit" presetID="1" presetSubtype="0">
                                  <p:stCondLst>
                                    <p:cond delay="0"/>
                                  </p:stCondLst>
                                  <p:childTnLst>
                                    <p:set>
                                      <p:cBhvr>
                                        <p:cTn dur="1" fill="hold">
                                          <p:stCondLst>
                                            <p:cond delay="0"/>
                                          </p:stCondLst>
                                        </p:cTn>
                                        <p:tgtEl>
                                          <p:spTgt spid="1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6"/>
                                        </p:tgtEl>
                                      </p:cBhvr>
                                    </p:animEffect>
                                    <p:set>
                                      <p:cBhvr>
                                        <p:cTn dur="1" fill="hold">
                                          <p:stCondLst>
                                            <p:cond delay="500"/>
                                          </p:stCondLst>
                                        </p:cTn>
                                        <p:tgtEl>
                                          <p:spTgt spid="1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8"/>
                                        </p:tgtEl>
                                      </p:cBhvr>
                                    </p:animEffect>
                                    <p:set>
                                      <p:cBhvr>
                                        <p:cTn dur="1" fill="hold">
                                          <p:stCondLst>
                                            <p:cond delay="500"/>
                                          </p:stCondLst>
                                        </p:cTn>
                                        <p:tgtEl>
                                          <p:spTgt spid="1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9"/>
                                        </p:tgtEl>
                                      </p:cBhvr>
                                    </p:animEffect>
                                    <p:set>
                                      <p:cBhvr>
                                        <p:cTn dur="1" fill="hold">
                                          <p:stCondLst>
                                            <p:cond delay="500"/>
                                          </p:stCondLst>
                                        </p:cTn>
                                        <p:tgtEl>
                                          <p:spTgt spid="1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6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 for rest of TB2</a:t>
            </a:r>
            <a:endParaRPr/>
          </a:p>
        </p:txBody>
      </p:sp>
      <p:sp>
        <p:nvSpPr>
          <p:cNvPr id="200" name="Google Shape;200;p18"/>
          <p:cNvSpPr txBox="1"/>
          <p:nvPr>
            <p:ph idx="1" type="body"/>
          </p:nvPr>
        </p:nvSpPr>
        <p:spPr>
          <a:xfrm>
            <a:off x="819150" y="1800200"/>
            <a:ext cx="3753000" cy="1038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1 </a:t>
            </a:r>
            <a:r>
              <a:rPr b="1" lang="en"/>
              <a:t>Beta Release</a:t>
            </a:r>
            <a:endParaRPr b="1"/>
          </a:p>
          <a:p>
            <a:pPr indent="-304958" lvl="0" marL="914400" rtl="0" algn="l">
              <a:spcBef>
                <a:spcPts val="1200"/>
              </a:spcBef>
              <a:spcAft>
                <a:spcPts val="0"/>
              </a:spcAft>
              <a:buSzPct val="100000"/>
              <a:buChar char="●"/>
            </a:pPr>
            <a:r>
              <a:rPr b="1" lang="en"/>
              <a:t>Integrate tessellation with app</a:t>
            </a:r>
            <a:endParaRPr b="1"/>
          </a:p>
          <a:p>
            <a:pPr indent="-304958" lvl="0" marL="914400" rtl="0" algn="l">
              <a:spcBef>
                <a:spcPts val="0"/>
              </a:spcBef>
              <a:spcAft>
                <a:spcPts val="0"/>
              </a:spcAft>
              <a:buSzPct val="100000"/>
              <a:buChar char="●"/>
            </a:pPr>
            <a:r>
              <a:rPr b="1" lang="en"/>
              <a:t>Polish up placeholder pages</a:t>
            </a:r>
            <a:endParaRPr b="1"/>
          </a:p>
          <a:p>
            <a:pPr indent="-304958" lvl="0" marL="914400" rtl="0" algn="l">
              <a:spcBef>
                <a:spcPts val="0"/>
              </a:spcBef>
              <a:spcAft>
                <a:spcPts val="0"/>
              </a:spcAft>
              <a:buSzPct val="100000"/>
              <a:buChar char="●"/>
            </a:pPr>
            <a:r>
              <a:rPr b="1" lang="en"/>
              <a:t>Client feedback</a:t>
            </a:r>
            <a:endParaRPr b="1"/>
          </a:p>
        </p:txBody>
      </p:sp>
      <p:sp>
        <p:nvSpPr>
          <p:cNvPr id="201" name="Google Shape;201;p18"/>
          <p:cNvSpPr txBox="1"/>
          <p:nvPr>
            <p:ph idx="1" type="body"/>
          </p:nvPr>
        </p:nvSpPr>
        <p:spPr>
          <a:xfrm>
            <a:off x="819150" y="2838200"/>
            <a:ext cx="3753000" cy="1209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2 </a:t>
            </a:r>
            <a:r>
              <a:rPr b="1" lang="en"/>
              <a:t>Small Updates for Additional Features</a:t>
            </a:r>
            <a:endParaRPr b="1"/>
          </a:p>
          <a:p>
            <a:pPr indent="-311150" lvl="0" marL="914400" rtl="0" algn="l">
              <a:spcBef>
                <a:spcPts val="1200"/>
              </a:spcBef>
              <a:spcAft>
                <a:spcPts val="0"/>
              </a:spcAft>
              <a:buSzPts val="1300"/>
              <a:buChar char="●"/>
            </a:pPr>
            <a:r>
              <a:rPr b="1" lang="en"/>
              <a:t>On-site testing and alignment</a:t>
            </a:r>
            <a:endParaRPr b="1"/>
          </a:p>
          <a:p>
            <a:pPr indent="-311150" lvl="0" marL="914400" rtl="0" algn="l">
              <a:spcBef>
                <a:spcPts val="0"/>
              </a:spcBef>
              <a:spcAft>
                <a:spcPts val="0"/>
              </a:spcAft>
              <a:buSzPts val="1300"/>
              <a:buChar char="●"/>
            </a:pPr>
            <a:r>
              <a:rPr b="1" lang="en"/>
              <a:t>Model transparency/colour</a:t>
            </a:r>
            <a:endParaRPr b="1"/>
          </a:p>
          <a:p>
            <a:pPr indent="-311150" lvl="0" marL="914400" rtl="0" algn="l">
              <a:spcBef>
                <a:spcPts val="0"/>
              </a:spcBef>
              <a:spcAft>
                <a:spcPts val="0"/>
              </a:spcAft>
              <a:buSzPts val="1300"/>
              <a:buChar char="●"/>
            </a:pPr>
            <a:r>
              <a:rPr b="1" lang="en"/>
              <a:t>Accessibility settings</a:t>
            </a:r>
            <a:endParaRPr b="1"/>
          </a:p>
        </p:txBody>
      </p:sp>
      <p:sp>
        <p:nvSpPr>
          <p:cNvPr id="202" name="Google Shape;202;p18"/>
          <p:cNvSpPr txBox="1"/>
          <p:nvPr>
            <p:ph idx="1" type="body"/>
          </p:nvPr>
        </p:nvSpPr>
        <p:spPr>
          <a:xfrm>
            <a:off x="819150" y="4047500"/>
            <a:ext cx="3753000" cy="77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3 </a:t>
            </a:r>
            <a:r>
              <a:rPr b="1" lang="en"/>
              <a:t>Final Release</a:t>
            </a:r>
            <a:endParaRPr b="1"/>
          </a:p>
          <a:p>
            <a:pPr indent="-311150" lvl="0" marL="914400" rtl="0" algn="l">
              <a:spcBef>
                <a:spcPts val="1200"/>
              </a:spcBef>
              <a:spcAft>
                <a:spcPts val="0"/>
              </a:spcAft>
              <a:buSzPts val="1300"/>
              <a:buChar char="●"/>
            </a:pPr>
            <a:r>
              <a:rPr b="1" lang="en"/>
              <a:t>Deploy to Google Play store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Biggest Lessons Learnt</a:t>
            </a:r>
            <a:endParaRPr/>
          </a:p>
        </p:txBody>
      </p:sp>
      <p:sp>
        <p:nvSpPr>
          <p:cNvPr id="208" name="Google Shape;208;p19"/>
          <p:cNvSpPr txBox="1"/>
          <p:nvPr/>
        </p:nvSpPr>
        <p:spPr>
          <a:xfrm>
            <a:off x="756175" y="2676725"/>
            <a:ext cx="1773900" cy="569400"/>
          </a:xfrm>
          <a:prstGeom prst="rect">
            <a:avLst/>
          </a:prstGeom>
          <a:gradFill>
            <a:gsLst>
              <a:gs pos="0">
                <a:srgbClr val="DFE9FB"/>
              </a:gs>
              <a:gs pos="100000">
                <a:srgbClr val="6E9BE7"/>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Calibri"/>
                <a:ea typeface="Calibri"/>
                <a:cs typeface="Calibri"/>
                <a:sym typeface="Calibri"/>
              </a:rPr>
              <a:t>Teamwork</a:t>
            </a:r>
            <a:endParaRPr b="1" sz="2500">
              <a:latin typeface="Calibri"/>
              <a:ea typeface="Calibri"/>
              <a:cs typeface="Calibri"/>
              <a:sym typeface="Calibri"/>
            </a:endParaRPr>
          </a:p>
        </p:txBody>
      </p:sp>
      <p:sp>
        <p:nvSpPr>
          <p:cNvPr id="209" name="Google Shape;209;p19"/>
          <p:cNvSpPr txBox="1"/>
          <p:nvPr/>
        </p:nvSpPr>
        <p:spPr>
          <a:xfrm>
            <a:off x="3450600" y="2676725"/>
            <a:ext cx="2242800" cy="569400"/>
          </a:xfrm>
          <a:prstGeom prst="rect">
            <a:avLst/>
          </a:prstGeom>
          <a:gradFill>
            <a:gsLst>
              <a:gs pos="0">
                <a:srgbClr val="DCECD5"/>
              </a:gs>
              <a:gs pos="100000">
                <a:srgbClr val="93BC81"/>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Calibri"/>
                <a:ea typeface="Calibri"/>
                <a:cs typeface="Calibri"/>
                <a:sym typeface="Calibri"/>
              </a:rPr>
              <a:t>Technical skills</a:t>
            </a:r>
            <a:endParaRPr b="1" sz="2500">
              <a:latin typeface="Calibri"/>
              <a:ea typeface="Calibri"/>
              <a:cs typeface="Calibri"/>
              <a:sym typeface="Calibri"/>
            </a:endParaRPr>
          </a:p>
        </p:txBody>
      </p:sp>
      <p:sp>
        <p:nvSpPr>
          <p:cNvPr id="210" name="Google Shape;210;p19"/>
          <p:cNvSpPr txBox="1"/>
          <p:nvPr/>
        </p:nvSpPr>
        <p:spPr>
          <a:xfrm>
            <a:off x="6529900" y="2484275"/>
            <a:ext cx="2140500" cy="954300"/>
          </a:xfrm>
          <a:prstGeom prst="rect">
            <a:avLst/>
          </a:prstGeom>
          <a:gradFill>
            <a:gsLst>
              <a:gs pos="0">
                <a:srgbClr val="FDECDB"/>
              </a:gs>
              <a:gs pos="100000">
                <a:srgbClr val="F0A963"/>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Calibri"/>
                <a:ea typeface="Calibri"/>
                <a:cs typeface="Calibri"/>
                <a:sym typeface="Calibri"/>
              </a:rPr>
              <a:t>Starting is the hardest part</a:t>
            </a:r>
            <a:endParaRPr b="1" sz="25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